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759" r:id="rId2"/>
    <p:sldId id="762" r:id="rId3"/>
    <p:sldId id="763" r:id="rId4"/>
    <p:sldId id="761" r:id="rId5"/>
    <p:sldId id="760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que Blom" initials="DGB" lastIdx="1" clrIdx="0"/>
  <p:cmAuthor id="1" name="Margarita Maisonet" initials="MM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45A"/>
    <a:srgbClr val="CC9900"/>
    <a:srgbClr val="008000"/>
    <a:srgbClr val="4F81BD"/>
    <a:srgbClr val="ACC9D0"/>
    <a:srgbClr val="8EB6C0"/>
    <a:srgbClr val="8DF18F"/>
    <a:srgbClr val="0066CC"/>
    <a:srgbClr val="6A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9345" autoAdjust="0"/>
  </p:normalViewPr>
  <p:slideViewPr>
    <p:cSldViewPr>
      <p:cViewPr>
        <p:scale>
          <a:sx n="60" d="100"/>
          <a:sy n="60" d="100"/>
        </p:scale>
        <p:origin x="-534" y="-43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3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>
        <p:scale>
          <a:sx n="90" d="100"/>
          <a:sy n="90" d="100"/>
        </p:scale>
        <p:origin x="-1758" y="642"/>
      </p:cViewPr>
      <p:guideLst>
        <p:guide orient="horz" pos="2909"/>
        <p:guide orient="horz" pos="3024"/>
        <p:guide pos="2208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A967C25E-DF2A-4A98-BDA1-1047E31BEF0F}" type="datetimeFigureOut">
              <a:rPr lang="en-US"/>
              <a:pPr>
                <a:defRPr/>
              </a:pPr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64009D3B-A13E-414B-8BA2-029650078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9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740" y="4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18FAFB-9A0E-4C7E-A2BD-91EDEEB2C73B}" type="datetimeFigureOut">
              <a:rPr lang="en-US"/>
              <a:pPr>
                <a:defRPr/>
              </a:pPr>
              <a:t>12/1/2016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20725"/>
            <a:ext cx="4803775" cy="3602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41" tIns="48472" rIns="96941" bIns="4847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517" y="4561555"/>
            <a:ext cx="5850176" cy="4319230"/>
          </a:xfrm>
          <a:prstGeom prst="rect">
            <a:avLst/>
          </a:prstGeom>
        </p:spPr>
        <p:txBody>
          <a:bodyPr vert="horz" lIns="96941" tIns="48472" rIns="96941" bIns="4847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740" y="9119832"/>
            <a:ext cx="3169810" cy="479733"/>
          </a:xfrm>
          <a:prstGeom prst="rect">
            <a:avLst/>
          </a:prstGeom>
        </p:spPr>
        <p:txBody>
          <a:bodyPr vert="horz" lIns="96941" tIns="48472" rIns="96941" bIns="4847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7BEC53-BBD5-420F-BC22-D15074210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44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5713" y="717550"/>
            <a:ext cx="4803775" cy="3602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001E83-E8E8-485A-A843-DA9953EE64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it’s 80 pages, the bulk of it explains how pre-existing requirements apply.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6E59F4-5596-4800-A091-2C4FACD1E0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2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6E59F4-5596-4800-A091-2C4FACD1E0D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0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234950" marR="0" indent="-234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latin typeface="Calibri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838200" y="3581400"/>
            <a:ext cx="8153400" cy="2438400"/>
          </a:xfrm>
          <a:prstGeom prst="rect">
            <a:avLst/>
          </a:prstGeom>
        </p:spPr>
        <p:txBody>
          <a:bodyPr anchor="ctr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7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None/>
              <a:tabLst/>
              <a:defRPr b="1" i="0">
                <a:solidFill>
                  <a:schemeClr val="tx1"/>
                </a:solidFill>
                <a:latin typeface="Calibri" pitchFamily="34" charset="0"/>
              </a:defRPr>
            </a:lvl1pPr>
            <a:lvl2pPr marL="4540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838200" y="3581400"/>
            <a:ext cx="8153400" cy="2514600"/>
          </a:xfrm>
        </p:spPr>
        <p:txBody>
          <a:bodyPr/>
          <a:lstStyle>
            <a:lvl1pPr>
              <a:spcAft>
                <a:spcPts val="0"/>
              </a:spcAft>
              <a:defRPr sz="2000" i="0">
                <a:latin typeface="Calibri" pitchFamily="34" charset="0"/>
              </a:defRPr>
            </a:lvl1pPr>
            <a:lvl2pPr marL="457200" indent="-22860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682625" indent="-225425">
              <a:buFont typeface="Arial" pitchFamily="34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/>
              <a:t>4/04/13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theme" Target="../theme/theme1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838200" y="114300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77200" cy="533400"/>
          </a:xfrm>
          <a:prstGeom prst="rect">
            <a:avLst/>
          </a:prstGeom>
        </p:spPr>
        <p:txBody>
          <a:bodyPr vert="horz" lIns="91431" tIns="45715" rIns="91431" bIns="45715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traight Connector 11"/>
          <p:cNvSpPr>
            <a:spLocks noChangeShapeType="1"/>
          </p:cNvSpPr>
          <p:nvPr userDrawn="1"/>
        </p:nvSpPr>
        <p:spPr bwMode="auto">
          <a:xfrm>
            <a:off x="514350" y="912813"/>
            <a:ext cx="8629650" cy="1587"/>
          </a:xfrm>
          <a:prstGeom prst="line">
            <a:avLst/>
          </a:prstGeom>
          <a:noFill/>
          <a:ln w="9525" cap="flat" cmpd="sng" algn="ctr">
            <a:solidFill>
              <a:srgbClr val="2124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1" tIns="45715" rIns="91431" bIns="45715"/>
          <a:lstStyle/>
          <a:p>
            <a:pPr defTabSz="91430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19461" name="Picture 16" descr="http://hudatwork.hud.gov/refs/hwgraphics/powerpnt/hudseal.bmp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4" descr="hud-pict-2005-0505d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86288"/>
            <a:ext cx="6858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hud-pict-2007-08-10s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292225"/>
            <a:ext cx="685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9" descr="hud-pict-2008-01-28n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181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6" descr="NBTJ.jpg"/>
          <p:cNvPicPr>
            <a:picLocks noChangeAspect="1"/>
          </p:cNvPicPr>
          <p:nvPr userDrawn="1"/>
        </p:nvPicPr>
        <p:blipFill>
          <a:blip r:embed="rId9" cstate="print"/>
          <a:srcRect l="11440" r="28500"/>
          <a:stretch>
            <a:fillRect/>
          </a:stretch>
        </p:blipFill>
        <p:spPr bwMode="auto">
          <a:xfrm>
            <a:off x="0" y="3559175"/>
            <a:ext cx="685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28" descr="HUD Pics (28).bmp"/>
          <p:cNvPicPr>
            <a:picLocks noChangeAspect="1"/>
          </p:cNvPicPr>
          <p:nvPr userDrawn="1"/>
        </p:nvPicPr>
        <p:blipFill>
          <a:blip r:embed="rId10" cstate="print"/>
          <a:srcRect l="20569" t="4977" r="28595" b="41342"/>
          <a:stretch>
            <a:fillRect/>
          </a:stretch>
        </p:blipFill>
        <p:spPr bwMode="auto">
          <a:xfrm>
            <a:off x="0" y="1752600"/>
            <a:ext cx="6858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9" descr="HUD Pics (6).jpe"/>
          <p:cNvPicPr>
            <a:picLocks noChangeAspect="1"/>
          </p:cNvPicPr>
          <p:nvPr userDrawn="1"/>
        </p:nvPicPr>
        <p:blipFill>
          <a:blip r:embed="rId11" cstate="print"/>
          <a:srcRect l="3847" r="36154" b="13077"/>
          <a:stretch>
            <a:fillRect/>
          </a:stretch>
        </p:blipFill>
        <p:spPr bwMode="auto">
          <a:xfrm>
            <a:off x="0" y="5864225"/>
            <a:ext cx="6858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30" descr="HUD Pics (50).jpg"/>
          <p:cNvPicPr>
            <a:picLocks noChangeAspect="1"/>
          </p:cNvPicPr>
          <p:nvPr userDrawn="1"/>
        </p:nvPicPr>
        <p:blipFill>
          <a:blip r:embed="rId12" cstate="print"/>
          <a:srcRect l="40245" t="2" r="10223" b="21606"/>
          <a:stretch>
            <a:fillRect/>
          </a:stretch>
        </p:blipFill>
        <p:spPr bwMode="auto">
          <a:xfrm>
            <a:off x="0" y="2873375"/>
            <a:ext cx="68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68356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4/04/13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588224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3CD2CD-A2E9-4357-9628-94978E155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3" r:id="rId2"/>
    <p:sldLayoutId id="2147483664" r:id="rId3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 cap="small">
          <a:solidFill>
            <a:srgbClr val="21245A"/>
          </a:solidFill>
          <a:latin typeface="Cambria" pitchFamily="18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1245A"/>
          </a:solidFill>
          <a:latin typeface="Cambri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A565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6A5650"/>
        </a:buClr>
        <a:buSzPct val="70000"/>
        <a:buFont typeface="Wingdings" charset="2"/>
        <a:defRPr sz="2400" b="1" kern="1200">
          <a:solidFill>
            <a:srgbClr val="21245A"/>
          </a:solidFill>
          <a:latin typeface="Calibri" pitchFamily="34" charset="0"/>
          <a:ea typeface="ＭＳ Ｐゴシック" charset="-128"/>
          <a:cs typeface="ＭＳ Ｐゴシック" charset="-128"/>
        </a:defRPr>
      </a:lvl1pPr>
      <a:lvl2pPr marL="4540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4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2pPr>
      <a:lvl3pPr marL="6826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2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3pPr>
      <a:lvl4pPr marL="9112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70000"/>
        <a:buFont typeface="Arial" charset="0"/>
        <a:buChar char="•"/>
        <a:defRPr sz="2000"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4pPr>
      <a:lvl5pPr marL="1139825" indent="-225425" algn="l" rtl="0" eaLnBrk="0" fontAlgn="base" hangingPunct="0">
        <a:spcBef>
          <a:spcPct val="0"/>
        </a:spcBef>
        <a:spcAft>
          <a:spcPct val="0"/>
        </a:spcAft>
        <a:buClr>
          <a:srgbClr val="21245A"/>
        </a:buClr>
        <a:buSzPct val="60000"/>
        <a:buFont typeface="Arial" charset="0"/>
        <a:buChar char="•"/>
        <a:defRPr kern="1200">
          <a:solidFill>
            <a:srgbClr val="21245A"/>
          </a:solidFill>
          <a:latin typeface="Calibri" pitchFamily="34" charset="0"/>
          <a:ea typeface="ＭＳ Ｐゴシック" charset="-128"/>
          <a:cs typeface="+mn-cs"/>
        </a:defRPr>
      </a:lvl5pPr>
      <a:lvl6pPr marL="2514349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503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657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811" indent="-228577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Content Placeholder 2"/>
          <p:cNvSpPr>
            <a:spLocks noGrp="1"/>
          </p:cNvSpPr>
          <p:nvPr>
            <p:ph idx="4294967295"/>
          </p:nvPr>
        </p:nvSpPr>
        <p:spPr>
          <a:xfrm>
            <a:off x="971600" y="1196752"/>
            <a:ext cx="7613848" cy="3793976"/>
          </a:xfrm>
        </p:spPr>
        <p:txBody>
          <a:bodyPr/>
          <a:lstStyle/>
          <a:p>
            <a:pPr algn="ctr"/>
            <a:r>
              <a:rPr lang="en-US" sz="5000" dirty="0">
                <a:latin typeface="Cambria" charset="0"/>
              </a:rPr>
              <a:t>RAD </a:t>
            </a:r>
            <a:r>
              <a:rPr lang="en-US" sz="5000" dirty="0" smtClean="0">
                <a:latin typeface="Cambria" charset="0"/>
              </a:rPr>
              <a:t>Fair Housing, Civil Rights and Relocation Notice:</a:t>
            </a:r>
          </a:p>
          <a:p>
            <a:pPr algn="ctr"/>
            <a:r>
              <a:rPr lang="en-US" sz="5000" dirty="0" smtClean="0">
                <a:latin typeface="Cambria" charset="0"/>
              </a:rPr>
              <a:t>Live Q&amp;A</a:t>
            </a:r>
          </a:p>
          <a:p>
            <a:pPr algn="ctr"/>
            <a:endParaRPr lang="en-US" sz="3600" b="0" dirty="0">
              <a:latin typeface="Cambria" charset="0"/>
            </a:endParaRPr>
          </a:p>
          <a:p>
            <a:pPr algn="ctr"/>
            <a:endParaRPr lang="en-US" sz="3600" b="0" dirty="0">
              <a:latin typeface="Cambria" charset="0"/>
            </a:endParaRPr>
          </a:p>
          <a:p>
            <a:pPr algn="ctr" fontAlgn="base">
              <a:spcBef>
                <a:spcPct val="0"/>
              </a:spcBef>
              <a:spcAft>
                <a:spcPts val="1200"/>
              </a:spcAft>
              <a:buClr>
                <a:srgbClr val="6A5650"/>
              </a:buClr>
              <a:buFont typeface="Arial" charset="0"/>
              <a:buNone/>
            </a:pPr>
            <a:r>
              <a:rPr lang="en-US" sz="3200" b="0" dirty="0" smtClean="0">
                <a:latin typeface="Cambria" charset="0"/>
              </a:rPr>
              <a:t>December 1, 2016</a:t>
            </a:r>
            <a:endParaRPr lang="en-US" sz="2000" b="0" dirty="0">
              <a:latin typeface="Cambr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34208" y="4979049"/>
            <a:ext cx="5688632" cy="1152128"/>
          </a:xfrm>
        </p:spPr>
        <p:txBody>
          <a:bodyPr numCol="1"/>
          <a:lstStyle/>
          <a:p>
            <a:pPr algn="ctr" fontAlgn="base">
              <a:spcBef>
                <a:spcPct val="0"/>
              </a:spcBef>
              <a:spcAft>
                <a:spcPts val="0"/>
              </a:spcAft>
              <a:buClr>
                <a:srgbClr val="6A5650"/>
              </a:buClr>
              <a:buFont typeface="Arial" charset="0"/>
              <a:buNone/>
            </a:pPr>
            <a:endParaRPr lang="en-US" sz="2000" b="0" dirty="0">
              <a:latin typeface="Cambria" charset="0"/>
            </a:endParaRPr>
          </a:p>
          <a:p>
            <a:pPr algn="ctr" fontAlgn="base">
              <a:spcBef>
                <a:spcPct val="0"/>
              </a:spcBef>
              <a:spcAft>
                <a:spcPts val="0"/>
              </a:spcAft>
              <a:buClr>
                <a:srgbClr val="6A5650"/>
              </a:buClr>
              <a:buFont typeface="Arial" charset="0"/>
              <a:buNone/>
            </a:pPr>
            <a:endParaRPr lang="en-US" sz="2000" b="0" u="sng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295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5450160"/>
          </a:xfrm>
        </p:spPr>
        <p:txBody>
          <a:bodyPr/>
          <a:lstStyle/>
          <a:p>
            <a:r>
              <a:rPr lang="en-US" dirty="0"/>
              <a:t>Notice divided into two major parts: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b="1" dirty="0">
                <a:solidFill>
                  <a:srgbClr val="21245A"/>
                </a:solidFill>
                <a:cs typeface="ＭＳ Ｐゴシック" charset="-128"/>
              </a:rPr>
              <a:t>Fair Housing and Civil Rights</a:t>
            </a:r>
          </a:p>
          <a:p>
            <a:pPr lvl="2"/>
            <a:r>
              <a:rPr lang="en-US" dirty="0"/>
              <a:t>Focus is on providing clarity regarding existing fair housing and civil rights obligations and how they impact RAD transactions</a:t>
            </a:r>
          </a:p>
          <a:p>
            <a:pPr lvl="2"/>
            <a:r>
              <a:rPr lang="en-US" dirty="0"/>
              <a:t>The requirements are not new</a:t>
            </a:r>
          </a:p>
          <a:p>
            <a:pPr lvl="2"/>
            <a:r>
              <a:rPr lang="en-US" dirty="0"/>
              <a:t>The PHA remains primarily responsible for civil rights compliance</a:t>
            </a:r>
            <a:endParaRPr lang="en-US" sz="2400" dirty="0"/>
          </a:p>
          <a:p>
            <a:pPr marL="234950" lvl="2" indent="-234950">
              <a:spcBef>
                <a:spcPts val="1200"/>
              </a:spcBef>
            </a:pPr>
            <a:r>
              <a:rPr lang="en-US" sz="2400" b="1" dirty="0">
                <a:solidFill>
                  <a:srgbClr val="21245A"/>
                </a:solidFill>
                <a:cs typeface="ＭＳ Ｐゴシック" charset="-128"/>
              </a:rPr>
              <a:t>Relocation</a:t>
            </a:r>
          </a:p>
          <a:p>
            <a:pPr lvl="2"/>
            <a:r>
              <a:rPr lang="en-US" dirty="0"/>
              <a:t>Additional resident protections</a:t>
            </a:r>
          </a:p>
          <a:p>
            <a:pPr lvl="2"/>
            <a:r>
              <a:rPr lang="en-US" dirty="0"/>
              <a:t>Streamlines and facilitates implementation of relocation</a:t>
            </a:r>
          </a:p>
          <a:p>
            <a:pPr lvl="2"/>
            <a:r>
              <a:rPr lang="en-US" dirty="0"/>
              <a:t>Clarifies relocation requirements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81BDC-A901-454F-8DA3-16DF8E5B89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093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Requirements - Process:</a:t>
            </a:r>
          </a:p>
          <a:p>
            <a:pPr lvl="2"/>
            <a:r>
              <a:rPr lang="en-US" dirty="0"/>
              <a:t>Once PRA is complete, PHAs will be required to use the new Checklist to submit materials</a:t>
            </a:r>
          </a:p>
          <a:p>
            <a:pPr marL="234950" lvl="2" indent="-234950"/>
            <a:r>
              <a:rPr lang="en-US" sz="2400" b="1" dirty="0">
                <a:solidFill>
                  <a:srgbClr val="21245A"/>
                </a:solidFill>
                <a:cs typeface="ＭＳ Ｐゴシック" charset="-128"/>
              </a:rPr>
              <a:t>Changed Requirements - Timing:</a:t>
            </a:r>
          </a:p>
          <a:p>
            <a:pPr lvl="2"/>
            <a:r>
              <a:rPr lang="en-US" dirty="0"/>
              <a:t>Earlier submission of site selection materials and other front-end civil rights review materials</a:t>
            </a:r>
          </a:p>
          <a:p>
            <a:pPr lvl="2"/>
            <a:r>
              <a:rPr lang="en-US" dirty="0"/>
              <a:t>Front-end civil rights review approvals required for submission of financing plan (not just required by closing)</a:t>
            </a:r>
          </a:p>
          <a:p>
            <a:pPr lvl="2"/>
            <a:r>
              <a:rPr lang="en-US" dirty="0"/>
              <a:t>Approval of AFHMP required for marketing, not closing</a:t>
            </a:r>
          </a:p>
          <a:p>
            <a:pPr marL="234950" lvl="2" indent="-234950"/>
            <a:r>
              <a:rPr lang="en-US" sz="2400" b="1" dirty="0">
                <a:solidFill>
                  <a:srgbClr val="21245A"/>
                </a:solidFill>
                <a:cs typeface="ＭＳ Ｐゴシック" charset="-128"/>
              </a:rPr>
              <a:t>Clarity and Transparency – Underlying Policy:</a:t>
            </a:r>
          </a:p>
          <a:p>
            <a:pPr lvl="2"/>
            <a:r>
              <a:rPr lang="en-US" dirty="0"/>
              <a:t>Explanation of requirements and factors considered</a:t>
            </a:r>
          </a:p>
          <a:p>
            <a:pPr lvl="2"/>
            <a:r>
              <a:rPr lang="en-US" dirty="0"/>
              <a:t>Description of risk-based analyses used to determine when to review PHA’s activities </a:t>
            </a:r>
          </a:p>
          <a:p>
            <a:pPr lvl="2"/>
            <a:r>
              <a:rPr lang="en-US" dirty="0"/>
              <a:t>No change in underlying rules or in PHA’s responsibility for civil rights compliance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Requirements and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81BDC-A901-454F-8DA3-16DF8E5B893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07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444204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Defines eligibility for protection more clearly</a:t>
            </a:r>
          </a:p>
          <a:p>
            <a:pPr>
              <a:spcBef>
                <a:spcPts val="1800"/>
              </a:spcBef>
            </a:pPr>
            <a:r>
              <a:rPr lang="en-US" dirty="0"/>
              <a:t>Specifies what satisfies the right of return</a:t>
            </a:r>
          </a:p>
          <a:p>
            <a:pPr>
              <a:spcBef>
                <a:spcPts val="1800"/>
              </a:spcBef>
            </a:pPr>
            <a:r>
              <a:rPr lang="en-US" dirty="0"/>
              <a:t>Requires written Relocation Plans for long-term relocation</a:t>
            </a:r>
          </a:p>
          <a:p>
            <a:pPr>
              <a:spcBef>
                <a:spcPts val="1800"/>
              </a:spcBef>
            </a:pPr>
            <a:r>
              <a:rPr lang="en-US" dirty="0"/>
              <a:t>Adds RAD Information Notice and Notification of Return</a:t>
            </a:r>
          </a:p>
          <a:p>
            <a:pPr>
              <a:spcBef>
                <a:spcPts val="1800"/>
              </a:spcBef>
            </a:pPr>
            <a:r>
              <a:rPr lang="en-US" dirty="0"/>
              <a:t>Allows earlier relocation after RCC </a:t>
            </a:r>
          </a:p>
          <a:p>
            <a:pPr>
              <a:spcBef>
                <a:spcPts val="1800"/>
              </a:spcBef>
            </a:pPr>
            <a:r>
              <a:rPr lang="en-US" dirty="0"/>
              <a:t>Requires PHA to maintain resident relocation data</a:t>
            </a:r>
          </a:p>
          <a:p>
            <a:pPr>
              <a:spcBef>
                <a:spcPts val="1800"/>
              </a:spcBef>
            </a:pPr>
            <a:r>
              <a:rPr lang="en-US" dirty="0"/>
              <a:t>Adds resident protections when PHAs offer residents alternative housing options</a:t>
            </a:r>
          </a:p>
          <a:p>
            <a:pPr>
              <a:spcBef>
                <a:spcPts val="1800"/>
              </a:spcBef>
            </a:pPr>
            <a:r>
              <a:rPr lang="en-US" dirty="0"/>
              <a:t>Permits use of public housing units for temporary relocation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Relocation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681BDC-A901-454F-8DA3-16DF8E5B893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34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Welcome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54671" t="15504" r="31379" b="35313"/>
          <a:stretch>
            <a:fillRect/>
          </a:stretch>
        </p:blipFill>
        <p:spPr bwMode="auto">
          <a:xfrm>
            <a:off x="6084168" y="1080120"/>
            <a:ext cx="288032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1219200"/>
            <a:ext cx="5101952" cy="5450160"/>
          </a:xfrm>
        </p:spPr>
        <p:txBody>
          <a:bodyPr/>
          <a:lstStyle/>
          <a:p>
            <a:pPr>
              <a:buNone/>
            </a:pPr>
            <a:r>
              <a:rPr lang="en-US" dirty="0"/>
              <a:t>Ask </a:t>
            </a:r>
            <a:r>
              <a:rPr lang="en-US" dirty="0" smtClean="0"/>
              <a:t>questions! </a:t>
            </a:r>
            <a:r>
              <a:rPr lang="en-US" dirty="0"/>
              <a:t>Here’s how:</a:t>
            </a:r>
          </a:p>
          <a:p>
            <a:endParaRPr lang="en-US" sz="1200" dirty="0"/>
          </a:p>
          <a:p>
            <a:pPr lvl="1"/>
            <a:r>
              <a:rPr lang="en-US" dirty="0"/>
              <a:t>“Raise your hand” by clicking on the</a:t>
            </a:r>
          </a:p>
          <a:p>
            <a:pPr lvl="1">
              <a:buNone/>
            </a:pPr>
            <a:r>
              <a:rPr lang="en-US" dirty="0"/>
              <a:t>      hand icon and the presenter will</a:t>
            </a:r>
          </a:p>
          <a:p>
            <a:pPr lvl="1">
              <a:buNone/>
            </a:pPr>
            <a:r>
              <a:rPr lang="en-US" dirty="0"/>
              <a:t>	  </a:t>
            </a:r>
            <a:r>
              <a:rPr lang="en-US" b="0" dirty="0">
                <a:solidFill>
                  <a:schemeClr val="tx1"/>
                </a:solidFill>
              </a:rPr>
              <a:t>un-mute your line so you can ask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b="0" dirty="0">
                <a:solidFill>
                  <a:schemeClr val="tx1"/>
                </a:solidFill>
              </a:rPr>
              <a:t> your question live</a:t>
            </a:r>
          </a:p>
          <a:p>
            <a:pPr lvl="1">
              <a:buNone/>
            </a:pPr>
            <a:r>
              <a:rPr lang="en-US" sz="1400" dirty="0"/>
              <a:t>		Note: To do this, you MUST call the dial-in number 	shown on your attendee control panel and input the 	audio PIN shown,  which is unique to each attendee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b="0" dirty="0">
                <a:solidFill>
                  <a:schemeClr val="tx1"/>
                </a:solidFill>
              </a:rPr>
              <a:t>Send in questions via </a:t>
            </a:r>
            <a:r>
              <a:rPr lang="en-US" dirty="0"/>
              <a:t>the “Question</a:t>
            </a:r>
            <a:r>
              <a:rPr lang="en-US"/>
              <a:t>” </a:t>
            </a:r>
            <a:r>
              <a:rPr lang="en-US" smtClean="0"/>
              <a:t>feature</a:t>
            </a:r>
            <a:r>
              <a:rPr lang="en-US" sz="1200" dirty="0"/>
              <a:t>		</a:t>
            </a:r>
          </a:p>
          <a:p>
            <a:pPr lvl="1">
              <a:buNone/>
            </a:pPr>
            <a:r>
              <a:rPr lang="en-US" sz="1200" dirty="0"/>
              <a:t>		</a:t>
            </a: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b="0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endParaRPr lang="en-US" sz="1200" dirty="0"/>
          </a:p>
          <a:p>
            <a:pPr>
              <a:buNone/>
            </a:pPr>
            <a:endParaRPr lang="en-US" sz="1200" b="0" dirty="0">
              <a:solidFill>
                <a:schemeClr val="tx1"/>
              </a:solidFill>
              <a:cs typeface="+mn-cs"/>
            </a:endParaRPr>
          </a:p>
          <a:p>
            <a:pPr>
              <a:buNone/>
            </a:pP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24128" y="2348880"/>
            <a:ext cx="3600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644008" y="4725144"/>
            <a:ext cx="1656184" cy="72166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24128" y="3861048"/>
            <a:ext cx="7200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516216" y="3645025"/>
            <a:ext cx="216024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7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txDef>
      <a:spPr/>
      <a:bodyPr vert="horz" anchor="ctr">
        <a:noAutofit/>
      </a:bodyPr>
      <a:lstStyle>
        <a:defPPr>
          <a:spcBef>
            <a:spcPct val="0"/>
          </a:spcBef>
          <a:defRPr sz="2400" b="1" dirty="0" smtClean="0">
            <a:solidFill>
              <a:srgbClr val="8E736A">
                <a:lumMod val="75000"/>
              </a:srgbClr>
            </a:solidFill>
            <a:latin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27895</TotalTime>
  <Words>292</Words>
  <Application>Microsoft Office PowerPoint</Application>
  <PresentationFormat>On-screen Show (4:3)</PresentationFormat>
  <Paragraphs>61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TRA</vt:lpstr>
      <vt:lpstr>PowerPoint Presentation</vt:lpstr>
      <vt:lpstr>OVERVIEW</vt:lpstr>
      <vt:lpstr>New Requirements and Changes</vt:lpstr>
      <vt:lpstr>Summary of Relocation Changes</vt:lpstr>
      <vt:lpstr>Welcome</vt:lpstr>
    </vt:vector>
  </TitlesOfParts>
  <Company>Housing and Urban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Rental Assistance (TRA)</dc:title>
  <dc:creator>Jess Yuen</dc:creator>
  <cp:lastModifiedBy>Liane Houseknecht</cp:lastModifiedBy>
  <cp:revision>2255</cp:revision>
  <cp:lastPrinted>2014-05-06T16:22:44Z</cp:lastPrinted>
  <dcterms:created xsi:type="dcterms:W3CDTF">2010-05-06T21:38:46Z</dcterms:created>
  <dcterms:modified xsi:type="dcterms:W3CDTF">2016-12-01T17:02:51Z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0x0101004DE03157EE2BAD48B6652401093A6DE6</vt:lpwstr>
  </property>
  <property fmtid="{D5CDD505-2E9C-101B-9397-08002B2CF9AE}" pid="3" name="_NewReviewCycle">
    <vt:lpwstr/>
  </property>
</Properties>
</file>